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22"/>
  </p:notesMasterIdLst>
  <p:sldIdLst>
    <p:sldId id="256" r:id="rId2"/>
    <p:sldId id="571" r:id="rId3"/>
    <p:sldId id="747" r:id="rId4"/>
    <p:sldId id="548" r:id="rId5"/>
    <p:sldId id="766" r:id="rId6"/>
    <p:sldId id="760" r:id="rId7"/>
    <p:sldId id="277" r:id="rId8"/>
    <p:sldId id="762" r:id="rId9"/>
    <p:sldId id="764" r:id="rId10"/>
    <p:sldId id="770" r:id="rId11"/>
    <p:sldId id="759" r:id="rId12"/>
    <p:sldId id="550" r:id="rId13"/>
    <p:sldId id="748" r:id="rId14"/>
    <p:sldId id="549" r:id="rId15"/>
    <p:sldId id="749" r:id="rId16"/>
    <p:sldId id="551" r:id="rId17"/>
    <p:sldId id="768" r:id="rId18"/>
    <p:sldId id="558" r:id="rId19"/>
    <p:sldId id="757" r:id="rId20"/>
    <p:sldId id="54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/>
    <p:restoredTop sz="94308"/>
  </p:normalViewPr>
  <p:slideViewPr>
    <p:cSldViewPr snapToGrid="0" snapToObjects="1">
      <p:cViewPr varScale="1">
        <p:scale>
          <a:sx n="106" d="100"/>
          <a:sy n="106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5A8A-00A6-F84C-84C5-6290247ECAD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8791-78BB-3E42-B5CF-4236F1C2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8343f2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8343f2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1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5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E74DD158-ADD9-C447-83E8-296F1B621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2ACFF1D5-7554-FB4A-9A32-14E893C1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0185CF3-70DB-8C4E-95C1-8FE6A0149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E7F98B8-3406-2A43-A07C-A300B55FF1DC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845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6686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808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7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0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83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4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vrc.state.nm.u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rc.state.nm.u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649" y="2700867"/>
            <a:ext cx="8361229" cy="1588440"/>
          </a:xfrm>
        </p:spPr>
        <p:txBody>
          <a:bodyPr/>
          <a:lstStyle/>
          <a:p>
            <a:pPr>
              <a:defRPr/>
            </a:pPr>
            <a:r>
              <a:rPr lang="en-US" sz="4800" b="1" dirty="0"/>
              <a:t>New Mexico Crime Victims Reparation Commission</a:t>
            </a:r>
            <a:endParaRPr lang="en-US" sz="4800" b="1" i="1" u="sng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8143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654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HT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  <a:latin typeface="Helvetica" pitchFamily="2" charset="0"/>
              </a:rPr>
              <a:t>HT Crisis Stabilization Form</a:t>
            </a:r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 with supporting documentation to the administering agency</a:t>
            </a:r>
            <a:endParaRPr lang="en-US" sz="2800" i="1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  <p:pic>
        <p:nvPicPr>
          <p:cNvPr id="9" name="Content Placeholder 8" descr="A yellow and black form with black text&#10;&#10;Description automatically generated">
            <a:extLst>
              <a:ext uri="{FF2B5EF4-FFF2-40B4-BE49-F238E27FC236}">
                <a16:creationId xmlns:a16="http://schemas.microsoft.com/office/drawing/2014/main" id="{CE3F04EF-5F5F-3CEE-B5B2-321EBAC98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6150" y="1766015"/>
            <a:ext cx="2822092" cy="3581400"/>
          </a:xfrm>
        </p:spPr>
      </p:pic>
    </p:spTree>
    <p:extLst>
      <p:ext uri="{BB962C8B-B14F-4D97-AF65-F5344CB8AC3E}">
        <p14:creationId xmlns:p14="http://schemas.microsoft.com/office/powerpoint/2010/main" val="327349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Emergency Assistance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199"/>
            <a:ext cx="10138558" cy="4920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Up to $2,000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</a:p>
          <a:p>
            <a:pPr marL="0" indent="0">
              <a:buNone/>
              <a:defRPr/>
            </a:pPr>
            <a:r>
              <a:rPr lang="en-US" sz="2800" dirty="0"/>
              <a:t>      		    (Depends on Administering Agency)</a:t>
            </a:r>
          </a:p>
          <a:p>
            <a:pPr>
              <a:defRPr/>
            </a:pPr>
            <a:r>
              <a:rPr lang="en-US" sz="4000" dirty="0"/>
              <a:t>HOW:  Must be initiated by victim advocate </a:t>
            </a:r>
            <a:endParaRPr lang="en-US" dirty="0"/>
          </a:p>
          <a:p>
            <a:pPr>
              <a:defRPr/>
            </a:pPr>
            <a:r>
              <a:rPr lang="en-US" sz="4000" dirty="0"/>
              <a:t>HOW:  Advocate may call regional ER 			administering agency to discuss 			eligibility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B72204A-E5F7-E745-BE38-AC56CF24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29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Emergency Assistance Funds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E29C-EC22-7846-94E7-CDA6DE90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466" y="5125466"/>
            <a:ext cx="2553134" cy="11169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952C5-E921-424F-8790-0E9E1FCF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874" y="1397846"/>
            <a:ext cx="8579903" cy="46549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/>
              <a:t>Immediate health &amp;/or safety issues - direct result of a victimization and no other resources available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2800" dirty="0"/>
              <a:t>Must attempt contact with one other viable resource </a:t>
            </a:r>
            <a:br>
              <a:rPr lang="en-US" sz="2800" dirty="0"/>
            </a:br>
            <a:r>
              <a:rPr lang="en-US" sz="2800" dirty="0"/>
              <a:t>(not required to receive response)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2800" dirty="0"/>
              <a:t>Must complete Emergency Assistance Funds  Check Request Form and email/fax to Administering Agency </a:t>
            </a:r>
            <a:endParaRPr lang="en-US" sz="1000" dirty="0"/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2800" dirty="0"/>
              <a:t>Allow up to 24 hours to get funding</a:t>
            </a:r>
          </a:p>
          <a:p>
            <a:pPr marL="0" indent="0">
              <a:buNone/>
              <a:defRPr/>
            </a:pPr>
            <a:endParaRPr lang="en-US" sz="1500" dirty="0"/>
          </a:p>
          <a:p>
            <a:pPr>
              <a:defRPr/>
            </a:pPr>
            <a:r>
              <a:rPr lang="en-US" sz="2800" dirty="0"/>
              <a:t>Once in a lifetime request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5447C-7243-9945-B69D-A2D830A6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0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501C-9C4E-224A-9BCF-F472E475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Emergency Assistance Funds Administering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531D-20B0-A240-AA2F-061942CDE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Albuquerque SANE Collaborative</a:t>
            </a:r>
          </a:p>
          <a:p>
            <a:r>
              <a:rPr lang="en-US" altLang="en-US" sz="2200" dirty="0"/>
              <a:t>Assurance Home, Inc. </a:t>
            </a:r>
          </a:p>
          <a:p>
            <a:r>
              <a:rPr lang="en-US" altLang="en-US" sz="2200" dirty="0"/>
              <a:t>Community Against Violence (CAV)</a:t>
            </a:r>
          </a:p>
          <a:p>
            <a:r>
              <a:rPr lang="en-US" altLang="en-US" sz="2200" dirty="0"/>
              <a:t>El Refugio, Inc.</a:t>
            </a:r>
          </a:p>
          <a:p>
            <a:r>
              <a:rPr lang="en-US" altLang="en-US" sz="2200" dirty="0"/>
              <a:t>La Pinon Sexual Assault Recovery Services</a:t>
            </a:r>
          </a:p>
          <a:p>
            <a:endParaRPr lang="en-US" altLang="en-US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19073-EE96-8146-924B-18404A9B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New Mexico Crime Victims Reparation Commission</a:t>
            </a:r>
          </a:p>
          <a:p>
            <a:r>
              <a:rPr lang="en-US" altLang="en-US" sz="2200" dirty="0"/>
              <a:t>Rape Crisis Center of Central New Mexico</a:t>
            </a:r>
          </a:p>
          <a:p>
            <a:r>
              <a:rPr lang="en-US" altLang="en-US" sz="2200" dirty="0"/>
              <a:t>Roberta’s Place</a:t>
            </a:r>
          </a:p>
          <a:p>
            <a:r>
              <a:rPr lang="en-US" altLang="en-US" sz="2200" dirty="0"/>
              <a:t>S.A.F.E. House</a:t>
            </a:r>
          </a:p>
          <a:p>
            <a:r>
              <a:rPr lang="en-US" altLang="en-US" sz="2200" dirty="0"/>
              <a:t>Sexual Assault Services of Northwestern New Mexico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BAC89-000A-5A45-82AB-F17CE8185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19" y="54232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1188CBA4-B200-DF41-9CF6-20A2E86A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11755"/>
            <a:ext cx="11431232" cy="14859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Allowable Emergency Assistance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F24A-A842-2140-84A2-5CA978205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1065"/>
            <a:ext cx="10454058" cy="40274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Utilities/Rent Arrears associated with the victimization </a:t>
            </a:r>
          </a:p>
          <a:p>
            <a:pPr marL="0" indent="0">
              <a:buNone/>
              <a:defRPr/>
            </a:pPr>
            <a:r>
              <a:rPr lang="en-US" sz="3000" dirty="0"/>
              <a:t>    </a:t>
            </a:r>
            <a:r>
              <a:rPr lang="en-US" sz="2600" dirty="0"/>
              <a:t> (should be reasonable- must receive CVRC approval)</a:t>
            </a:r>
          </a:p>
          <a:p>
            <a:pPr>
              <a:defRPr/>
            </a:pPr>
            <a:r>
              <a:rPr lang="en-US" sz="3200" dirty="0"/>
              <a:t>1 month relocation/rent/ utilities - immediate safety issue (</a:t>
            </a:r>
            <a:r>
              <a:rPr lang="en-US" sz="3200" strike="sngStrike" dirty="0"/>
              <a:t>no deposits</a:t>
            </a:r>
            <a:r>
              <a:rPr lang="en-US" sz="3200" dirty="0"/>
              <a:t>)</a:t>
            </a:r>
          </a:p>
          <a:p>
            <a:pPr>
              <a:defRPr/>
            </a:pPr>
            <a:r>
              <a:rPr lang="en-US" sz="3200" dirty="0"/>
              <a:t>Windows/door/lock repair/replacement </a:t>
            </a:r>
          </a:p>
          <a:p>
            <a:pPr>
              <a:defRPr/>
            </a:pPr>
            <a:r>
              <a:rPr lang="en-US" sz="3200" dirty="0"/>
              <a:t>ER counseling/some medical/some prescriptions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F9AD6-A959-7F48-B91B-CC164427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524" y="5350245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4BE473FC-5127-6D4F-B781-7BAC0C5C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2681"/>
            <a:ext cx="9601200" cy="401081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Eyeglasses/contacts/hearing aids Mileage/per diem (transportation)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Crime scene cleanup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Emergency civil legal assistance</a:t>
            </a:r>
          </a:p>
          <a:p>
            <a:pPr marL="530352" lvl="1" indent="0">
              <a:buNone/>
            </a:pPr>
            <a:r>
              <a:rPr lang="en-US" altLang="en-US" sz="2600" i="1" dirty="0">
                <a:ea typeface="ＭＳ Ｐゴシック" panose="020B0600070205080204" pitchFamily="34" charset="-128"/>
              </a:rPr>
              <a:t>(Attorney must agree to the one-time fee and follow case through completion)</a:t>
            </a:r>
            <a:endParaRPr lang="en-US" altLang="en-US" sz="3200" i="1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Emergency shelter/temporary housing/hotel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Emergency food and clothing 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9E857-6903-CE43-82DE-E4505193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76" y="5195062"/>
            <a:ext cx="2553134" cy="11169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BA22CA-67C1-FF4D-82CC-F82C4D54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45942"/>
            <a:ext cx="10277061" cy="1485900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Allowable Emergency Assistance Costs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89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71780D1-786D-EE47-BEB0-6206650E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304800"/>
            <a:ext cx="9564624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Ineligible Costs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4B64929-2D91-1C4A-BA6F-3BD4AE7B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064" y="1197506"/>
            <a:ext cx="8897112" cy="4901962"/>
          </a:xfrm>
        </p:spPr>
        <p:txBody>
          <a:bodyPr>
            <a:normAutofit/>
          </a:bodyPr>
          <a:lstStyle/>
          <a:p>
            <a:r>
              <a:rPr lang="en-US" altLang="en-US" sz="3200" b="1" u="sng" dirty="0">
                <a:ea typeface="ＭＳ Ｐゴシック" panose="020B0600070205080204" pitchFamily="34" charset="-128"/>
              </a:rPr>
              <a:t>All Deposits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Funeral/burial expenses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Prosecution/investigation activities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Medical care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Long term housing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Expenses related to recovering lost property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Non-emergency or need not related to crime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6746C-656B-B746-8E85-8461FCF5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09" y="533639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7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654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EAF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  <a:latin typeface="Helvetica" pitchFamily="2" charset="0"/>
              </a:rPr>
              <a:t>Emergency Assistance Funds Request Form</a:t>
            </a:r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 with supporting documentation to the administering agency</a:t>
            </a:r>
            <a:endParaRPr lang="en-US" sz="2800" i="1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  <p:pic>
        <p:nvPicPr>
          <p:cNvPr id="9" name="Content Placeholder 8" descr="A form with a check list&#10;&#10;Description automatically generated with medium confidence">
            <a:extLst>
              <a:ext uri="{FF2B5EF4-FFF2-40B4-BE49-F238E27FC236}">
                <a16:creationId xmlns:a16="http://schemas.microsoft.com/office/drawing/2014/main" id="{58C96D60-234F-0633-FECD-9E491758B3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9386" y="1522343"/>
            <a:ext cx="3633583" cy="4345057"/>
          </a:xfrm>
        </p:spPr>
      </p:pic>
    </p:spTree>
    <p:extLst>
      <p:ext uri="{BB962C8B-B14F-4D97-AF65-F5344CB8AC3E}">
        <p14:creationId xmlns:p14="http://schemas.microsoft.com/office/powerpoint/2010/main" val="143444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038826F4-5E1A-DB40-83C4-BEBC5CE2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77" y="2799008"/>
            <a:ext cx="9612971" cy="11433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dirty="0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F6E99-A46B-6A4B-A62D-5ADB50FC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77" y="76936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CA173B7-64BA-D443-AD98-FDB71C9CF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086" y="2542433"/>
            <a:ext cx="8361229" cy="20982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/>
              <a:t>Locate Documents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hlinkClick r:id="rId2"/>
              </a:rPr>
              <a:t>www.cvrc.state.nm.us</a:t>
            </a:r>
            <a:endParaRPr lang="en-US" sz="5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7F56E-71A7-B945-A749-CA8DE9A7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2FBE9-CE30-2140-9772-1CB1954A1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83" y="1200847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5BDF-4F55-D744-AC9F-AA1BD311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Who is CVRC?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371D-8E3E-394D-BE51-9CD6717F0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7012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Crime Victims Reparation Commission (CVRC) assists victims of violent crime with expenses incurred as a result of their victimization.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CVRC also administers funding to organizations to provide victim services statewide.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2A9A4-5D5E-5A43-822F-C91C7F23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18841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3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B054-1FF8-044E-9B91-38DB1739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6" y="3187700"/>
            <a:ext cx="8361229" cy="2987086"/>
          </a:xfrm>
        </p:spPr>
        <p:txBody>
          <a:bodyPr/>
          <a:lstStyle/>
          <a:p>
            <a:pPr marL="0" indent="0"/>
            <a:b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  <a:hlinkClick r:id="rId3"/>
              </a:rPr>
              <a:t>www.cvrc.state.nm.us</a:t>
            </a: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505-841-9432</a:t>
            </a: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Thank you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B011F-4AB0-E040-8CE2-50B1D151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256" y="122660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Types of Emergency Funds </a:t>
            </a:r>
            <a:br>
              <a:rPr lang="en-US" sz="5000" dirty="0">
                <a:solidFill>
                  <a:srgbClr val="0070C0"/>
                </a:solidFill>
              </a:rPr>
            </a:b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9C7433-13B4-3246-943E-3FD82967E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Emergency Assistance Funds </a:t>
            </a:r>
          </a:p>
          <a:p>
            <a:r>
              <a:rPr lang="en-US" sz="3600" dirty="0"/>
              <a:t>New Mexico Coalition of Sexual Assault Programs Emergency Funds</a:t>
            </a:r>
          </a:p>
          <a:p>
            <a:r>
              <a:rPr lang="en-US" sz="3600" dirty="0"/>
              <a:t>Human Trafficking Crisis Stabilization Funds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7" y="53089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NMCSAP Emergency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199"/>
            <a:ext cx="10138558" cy="4920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For Survivors of Sexual Violence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  <a:endParaRPr lang="en-US" sz="2800" dirty="0"/>
          </a:p>
          <a:p>
            <a:pPr>
              <a:defRPr/>
            </a:pPr>
            <a:r>
              <a:rPr lang="en-US" sz="4000" dirty="0"/>
              <a:t>HOW:  Must be initiated by victim advocate </a:t>
            </a:r>
            <a:endParaRPr lang="en-US" dirty="0"/>
          </a:p>
          <a:p>
            <a:pPr>
              <a:defRPr/>
            </a:pPr>
            <a:r>
              <a:rPr lang="en-US" sz="4000" dirty="0"/>
              <a:t>HOW:  Advocate must call the New Mexico Coalition of Sexual Assault Programs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5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654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NMCSAP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  <a:latin typeface="Helvetica" pitchFamily="2" charset="0"/>
              </a:rPr>
              <a:t>NMCSAP Emergency Funds Request Form</a:t>
            </a:r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 with supporting documentation to the coalition</a:t>
            </a:r>
            <a:endParaRPr lang="en-US" sz="2800" i="1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6" name="Content Placeholder 5" descr="A form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B9CE8B3A-FE70-2BC4-76DC-9CBD4D2EF6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3136" y="1490870"/>
            <a:ext cx="3625252" cy="43765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Human Trafficking Crisis Stabilization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48864"/>
            <a:ext cx="10138558" cy="4920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For Survivors of Human Trafficking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  <a:endParaRPr lang="en-US" sz="2800" dirty="0"/>
          </a:p>
          <a:p>
            <a:pPr>
              <a:defRPr/>
            </a:pPr>
            <a:r>
              <a:rPr lang="en-US" sz="4000" dirty="0"/>
              <a:t>HOW:  Must be initiated by victim advocate </a:t>
            </a:r>
            <a:endParaRPr lang="en-US" dirty="0"/>
          </a:p>
          <a:p>
            <a:pPr>
              <a:defRPr/>
            </a:pPr>
            <a:r>
              <a:rPr lang="en-US" sz="4000" dirty="0"/>
              <a:t>HOW:  Advocate must call La Piñon, New Mexico Immigrant Law Center, the Life Link, Rape Crisis Center of Central New Mexico, or CVRC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5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5400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Georgia"/>
              </a:rPr>
              <a:t>Human Trafficking Crisis Stabilization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793661" y="1768785"/>
            <a:ext cx="8244014" cy="447017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ym typeface="Georgia"/>
              </a:rPr>
              <a:t>PURPOSE</a:t>
            </a:r>
          </a:p>
          <a:p>
            <a:pPr lvl="1" indent="-2286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Georgia"/>
              </a:rPr>
              <a:t>To assist victims of Human Trafficking in situations in which their health and/or safety are at risk when resources are needed. The primary purpose is to help decrease the emotional trauma experience by victims of human trafficking  </a:t>
            </a:r>
          </a:p>
          <a:p>
            <a:pPr indent="-228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ym typeface="Georgia"/>
              </a:rPr>
              <a:t>NOTE</a:t>
            </a:r>
          </a:p>
          <a:p>
            <a:pPr lvl="1" indent="-2286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Georgia"/>
              </a:rPr>
              <a:t>This funding is not intended to be a substitute for victims’ compensation. </a:t>
            </a:r>
          </a:p>
          <a:p>
            <a:pPr lvl="1" indent="-2286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Georgia"/>
              </a:rPr>
              <a:t>Please complete the compensation application online.</a:t>
            </a:r>
          </a:p>
        </p:txBody>
      </p:sp>
      <p:pic>
        <p:nvPicPr>
          <p:cNvPr id="5" name="Picture 4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9655956B-3E56-B872-FB78-29417B409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675" y="5089215"/>
            <a:ext cx="2598293" cy="11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D3D16-FC1E-DE9E-9284-2AE075AD0193}"/>
              </a:ext>
            </a:extLst>
          </p:cNvPr>
          <p:cNvSpPr txBox="1"/>
          <p:nvPr/>
        </p:nvSpPr>
        <p:spPr>
          <a:xfrm>
            <a:off x="1403498" y="295226"/>
            <a:ext cx="100265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Victims of Human Trafficking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Identified as a victim of human trafficking by: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Law Enforcement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Prosecutors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Mental Health provider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Medical provider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07B1F-A1A4-2063-CF83-FA5A4137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6897-D9FC-B822-8286-1C6E9C44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4" y="593367"/>
            <a:ext cx="10840735" cy="7636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Human Trafficking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5CC53-A478-B15F-826B-73CAB113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664" y="1536633"/>
            <a:ext cx="10840735" cy="3588260"/>
          </a:xfrm>
        </p:spPr>
        <p:txBody>
          <a:bodyPr/>
          <a:lstStyle/>
          <a:p>
            <a:r>
              <a:rPr lang="en-US" sz="4000" dirty="0"/>
              <a:t>Maximum $10,000</a:t>
            </a:r>
          </a:p>
          <a:p>
            <a:r>
              <a:rPr lang="en-US" sz="4000" dirty="0"/>
              <a:t>Once in a lifetime access</a:t>
            </a:r>
          </a:p>
          <a:p>
            <a:r>
              <a:rPr lang="en-US" sz="4000" dirty="0"/>
              <a:t>Immediate health and safety risk</a:t>
            </a:r>
          </a:p>
          <a:p>
            <a:endParaRPr lang="en-US" dirty="0"/>
          </a:p>
        </p:txBody>
      </p:sp>
      <p:pic>
        <p:nvPicPr>
          <p:cNvPr id="4" name="Picture 3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F7A26247-3FFE-A605-54A8-92DAE2B1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75" y="5089215"/>
            <a:ext cx="2598293" cy="11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10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{4E908223-32AF-5543-A4AE-1E007EEE7870}tf10001072</Template>
  <TotalTime>3840</TotalTime>
  <Words>683</Words>
  <Application>Microsoft Macintosh PowerPoint</Application>
  <PresentationFormat>Widescreen</PresentationFormat>
  <Paragraphs>98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Franklin Gothic Book</vt:lpstr>
      <vt:lpstr>Georgia</vt:lpstr>
      <vt:lpstr>Helvetica</vt:lpstr>
      <vt:lpstr>Times</vt:lpstr>
      <vt:lpstr>Crop</vt:lpstr>
      <vt:lpstr>New Mexico Crime Victims Reparation Commission</vt:lpstr>
      <vt:lpstr>Who is CVRC?</vt:lpstr>
      <vt:lpstr>Types of Emergency Funds  </vt:lpstr>
      <vt:lpstr>NMCSAP Emergency Funds</vt:lpstr>
      <vt:lpstr>NMCSAP Request Form</vt:lpstr>
      <vt:lpstr>Human Trafficking Crisis Stabilization</vt:lpstr>
      <vt:lpstr>Human Trafficking Crisis Stabilization</vt:lpstr>
      <vt:lpstr>PowerPoint Presentation</vt:lpstr>
      <vt:lpstr>Human Trafficking Guidelines</vt:lpstr>
      <vt:lpstr>HT Request Form</vt:lpstr>
      <vt:lpstr>Emergency Assistance Funds</vt:lpstr>
      <vt:lpstr>Emergency Assistance Funds Criteria</vt:lpstr>
      <vt:lpstr>Emergency Assistance Funds Administering Agencies</vt:lpstr>
      <vt:lpstr>Allowable Emergency Assistance Costs </vt:lpstr>
      <vt:lpstr>Allowable Emergency Assistance Costs </vt:lpstr>
      <vt:lpstr>Ineligible Costs</vt:lpstr>
      <vt:lpstr>EAF Request Form</vt:lpstr>
      <vt:lpstr>PowerPoint Presentation</vt:lpstr>
      <vt:lpstr>Locate Documents  www.cvrc.state.nm.us</vt:lpstr>
      <vt:lpstr>  www.cvrc.state.nm.us  505-841-9432 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 Name Agency</dc:title>
  <dc:creator>Avery, Nicole, CVRC</dc:creator>
  <cp:lastModifiedBy>Brendler, Pamela, CVRC</cp:lastModifiedBy>
  <cp:revision>87</cp:revision>
  <dcterms:created xsi:type="dcterms:W3CDTF">2018-07-20T18:05:27Z</dcterms:created>
  <dcterms:modified xsi:type="dcterms:W3CDTF">2024-02-15T15:02:51Z</dcterms:modified>
</cp:coreProperties>
</file>