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notesMasterIdLst>
    <p:notesMasterId r:id="rId39"/>
  </p:notesMasterIdLst>
  <p:sldIdLst>
    <p:sldId id="256" r:id="rId2"/>
    <p:sldId id="520" r:id="rId3"/>
    <p:sldId id="521" r:id="rId4"/>
    <p:sldId id="522" r:id="rId5"/>
    <p:sldId id="540" r:id="rId6"/>
    <p:sldId id="561" r:id="rId7"/>
    <p:sldId id="562" r:id="rId8"/>
    <p:sldId id="524" r:id="rId9"/>
    <p:sldId id="542" r:id="rId10"/>
    <p:sldId id="563" r:id="rId11"/>
    <p:sldId id="564" r:id="rId12"/>
    <p:sldId id="525" r:id="rId13"/>
    <p:sldId id="526" r:id="rId14"/>
    <p:sldId id="534" r:id="rId15"/>
    <p:sldId id="565" r:id="rId16"/>
    <p:sldId id="566" r:id="rId17"/>
    <p:sldId id="531" r:id="rId18"/>
    <p:sldId id="532" r:id="rId19"/>
    <p:sldId id="533" r:id="rId20"/>
    <p:sldId id="545" r:id="rId21"/>
    <p:sldId id="544" r:id="rId22"/>
    <p:sldId id="546" r:id="rId23"/>
    <p:sldId id="556" r:id="rId24"/>
    <p:sldId id="557" r:id="rId25"/>
    <p:sldId id="547" r:id="rId26"/>
    <p:sldId id="568" r:id="rId27"/>
    <p:sldId id="548" r:id="rId28"/>
    <p:sldId id="549" r:id="rId29"/>
    <p:sldId id="550" r:id="rId30"/>
    <p:sldId id="551" r:id="rId31"/>
    <p:sldId id="552" r:id="rId32"/>
    <p:sldId id="553" r:id="rId33"/>
    <p:sldId id="555" r:id="rId34"/>
    <p:sldId id="554" r:id="rId35"/>
    <p:sldId id="560" r:id="rId36"/>
    <p:sldId id="558" r:id="rId37"/>
    <p:sldId id="55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5A8A-00A6-F84C-84C5-6290247ECADB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8791-78BB-3E42-B5CF-4236F1C2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5D175EBE-AC1C-074B-8550-C196CC149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0989B9D-9629-9848-9DDC-CABB5100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Every State and Territory has a Victim Compensation program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Began to ensure victims co-operated with LE/Criminal case and provide a financial source before restitution was paid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450A0417-D93D-0D47-85CB-DABA1ED4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29AEEF7-C817-8740-9221-32BFF24BAAD2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252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F34F2FBD-00E8-C240-95F6-B178ED3B0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5218D8C1-371A-7541-A3BE-3890E228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Ineligible expenses: </a:t>
            </a:r>
          </a:p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	*Legal Fees</a:t>
            </a:r>
          </a:p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	*Property loss or Damage</a:t>
            </a:r>
          </a:p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	*Pain &amp; Suffering</a:t>
            </a:r>
          </a:p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CAUSAL BEHAVIOR: Knowing/willing involvement in commission of crime // provoking incident // illegal drug use // gang related crime/activity // knowing/willing riding in vehicle operated by person under influence of alcohol/controlled substance // operating vehicle while intoxicated // failure to wear seatbelt // unjust enrichment</a:t>
            </a:r>
          </a:p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3C7A24A5-9909-3E40-878C-E966A06D2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74067EA-C627-C74B-A839-92189175E33F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624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AA207E49-2F8C-6040-B088-1A200404F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78A580CF-FABD-9949-B13B-607D8725B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Homicide cases only // Initiated by an advocate // Financially unable to pay // Priority Processing Coversheet // CVRC compensation applications // Police report or law enforcement verification form // Funeral contract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F4BF5CA2-68D7-9949-8A63-BCDDF1578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3A87E47-818D-0543-9A38-0B583ED38231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86011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71F5A795-28CD-384C-BC67-1F4D317FB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E76A5808-C17C-E848-9764-014B2AEEB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Domestic violence // Sexual assault // Human trafficking // Homicide (if occurred in the residence)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Safety/Financial plan? ***Once in a lifetime expense****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Relocation: moving truck, storage, temporary shelter, travel, rent deposit, utility deposits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Rent: 3 months or $1,500.00 *whichever occurs first*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373F861E-3C73-2D47-9C8D-F5B5D58E2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3E27A9F-B7BB-7F41-85B6-B097DF741CE7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98478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E74DD158-ADD9-C447-83E8-296F1B621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2ACFF1D5-7554-FB4A-9A32-14E893C1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D0185CF3-70DB-8C4E-95C1-8FE6A0149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E7F98B8-3406-2A43-A07C-A300B55FF1DC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845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FFD44001-7FDB-D34B-AF6A-0C0C99060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039F91E8-1DB1-8848-8D60-D0D5BE6BC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State = $700k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Federal = $600k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Inmate Wages (15%) / Restitution (court ordered) / Penalty Assessments = $1m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FY15: 1,300 claims / FY16: 2,600 claims / FY17: 3,000 claims / FY18: 3,700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AVG.: $2 mil payouts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E54C31D-CEFC-4046-A8E3-D887D1AF5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91D4782-0914-7045-93C1-74D0676A9794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8827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22B7C49-5C13-054B-8917-1370B2990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3DF416D7-6D22-4442-83B6-DF60A4F2C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68796D8-8F5A-014C-AA18-98B689E49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C05EAF1-4DBA-D046-941D-5C201956F99F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625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71DAD7F-3874-5846-930C-C629D0923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0FFB4715-76AA-0A48-9E38-B74596891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Review police reports // law enforcement verification forms</a:t>
            </a: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	* advocates can provide additional information to help in determining eligibility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Reductions: 75% , 50% , 25% , denial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If possible, victims/family may need to read the police reports.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Appeal process: letter to CVRC Director with new supporting documentation, independent victim advocate to review file, request to speak to Commission members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7809AA5-5AAC-B140-AB1D-0705C3041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319C15A-C5D8-334A-89D7-E1B842E40870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2029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71DAD7F-3874-5846-930C-C629D0923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0FFB4715-76AA-0A48-9E38-B74596891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Review police reports // law enforcement verification forms</a:t>
            </a: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	* advocates can provide additional information to help in determining eligibility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Reductions: 75% , 50% , 25% , denial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If possible, victims/family may need to read the police reports.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Appeal process: letter to CVRC Director with new supporting documentation, independent victim advocate to review file, request to speak to Commission members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7809AA5-5AAC-B140-AB1D-0705C3041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319C15A-C5D8-334A-89D7-E1B842E4087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745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71DAD7F-3874-5846-930C-C629D0923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0FFB4715-76AA-0A48-9E38-B74596891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Review police reports // law enforcement verification forms</a:t>
            </a: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	* advocates can provide additional information to help in determining eligibility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Reductions: 75% , 50% , 25% , denial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If possible, victims/family may need to read the police reports.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Appeal process: letter to CVRC Director with new supporting documentation, independent victim advocate to review file, request to speak to Commission members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7809AA5-5AAC-B140-AB1D-0705C3041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319C15A-C5D8-334A-89D7-E1B842E40870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738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09AB8783-17C0-684F-87B7-A45BFBF5E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CD525EE4-8E29-734E-B4D4-B632A5EC4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C37071A5-7AB8-C743-A277-0242CC3C0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9CE42F4-D846-E444-B1BF-071746256C16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7694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7C9346F2-F33E-3943-A441-234C6DC15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3C38A645-D4CA-4E43-AA53-D21682031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1B00B17-49A3-4D4E-B05A-5E8871455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EB1C074-4C23-3349-9301-E0A68386AD9F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0551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6A9D94CC-A797-B24C-B950-9FF85A005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E728A823-932B-6B42-9A86-013E947F1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63ADD1CB-A9AC-9B4A-8F96-E2901DD81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59B9D73-81D9-A740-83A6-08C49703022F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050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6686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4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6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73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3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5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9/12/18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00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83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542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rc.state.nm.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cvrc@state.nm.u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E464-D44A-344B-8EC9-3A8A232C7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115" y="2293494"/>
            <a:ext cx="8361229" cy="2539584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New Mexico </a:t>
            </a:r>
            <a:br>
              <a:rPr lang="en-US" sz="5400" dirty="0"/>
            </a:br>
            <a:r>
              <a:rPr lang="en-US" sz="5400" dirty="0"/>
              <a:t>Crime Victims Reparation Commission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F789-6BB1-5E4A-A845-D8DE67F87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8143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60DA-804D-D945-94C6-BA7D5F3A8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320" y="1166662"/>
            <a:ext cx="9844056" cy="4511762"/>
          </a:xfrm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$20,000.00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964EB-7E8D-7946-B133-FF158455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144" y="456142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60DA-804D-D945-94C6-BA7D5F3A8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320" y="1166662"/>
            <a:ext cx="9844056" cy="4511762"/>
          </a:xfrm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$30,000.00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964EB-7E8D-7946-B133-FF158455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144" y="456142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3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438B-9739-E74E-9182-4C37DA16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Eligible Expenses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7889" name="Content Placeholder 2">
            <a:extLst>
              <a:ext uri="{FF2B5EF4-FFF2-40B4-BE49-F238E27FC236}">
                <a16:creationId xmlns:a16="http://schemas.microsoft.com/office/drawing/2014/main" id="{C44A38C6-5A90-9D46-A4C1-6920D1D8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Medical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Loss of Wages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Funeral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Counseling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Pecuniary Expenses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52D07-64DF-1045-B787-47A870E0E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512" y="536000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>
            <a:extLst>
              <a:ext uri="{FF2B5EF4-FFF2-40B4-BE49-F238E27FC236}">
                <a16:creationId xmlns:a16="http://schemas.microsoft.com/office/drawing/2014/main" id="{6B6707B8-32ED-0A40-A930-5DB245CC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81000"/>
            <a:ext cx="8229600" cy="6096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200">
              <a:ea typeface="ＭＳ Ｐゴシック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200">
                <a:ea typeface="ＭＳ Ｐゴシック" panose="020B0600070205080204" pitchFamily="34" charset="-128"/>
              </a:rPr>
              <a:t>Collateral Sources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200">
              <a:ea typeface="ＭＳ Ｐゴシック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200">
                <a:ea typeface="ＭＳ Ｐゴシック" panose="020B0600070205080204" pitchFamily="34" charset="-128"/>
              </a:rPr>
              <a:t>Ineligible Expenses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200">
              <a:ea typeface="ＭＳ Ｐゴシック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200">
                <a:ea typeface="ＭＳ Ｐゴシック" panose="020B0600070205080204" pitchFamily="34" charset="-128"/>
              </a:rPr>
              <a:t>Causal Behavior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F8282-71F9-A54D-B83E-ABC085408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12" y="536000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F79BC9DF-FC40-0147-83B4-DD938F31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7200" dirty="0">
                <a:ea typeface="ＭＳ Ｐゴシック" panose="020B0600070205080204" pitchFamily="34" charset="-128"/>
              </a:rPr>
              <a:t>Donations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E3847183-8E56-A348-B70E-228BD904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9600" dirty="0">
                <a:ea typeface="ＭＳ Ｐゴシック" panose="020B0600070205080204" pitchFamily="34" charset="-128"/>
              </a:rPr>
              <a:t>NO Funeral!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46C10-4EBB-9E46-B941-D0B5E4CDE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936" y="522249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60DA-804D-D945-94C6-BA7D5F3A8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320" y="1166662"/>
            <a:ext cx="9844056" cy="4511762"/>
          </a:xfrm>
        </p:spPr>
        <p:txBody>
          <a:bodyPr anchor="ctr"/>
          <a:lstStyle/>
          <a:p>
            <a:r>
              <a:rPr lang="en-US" altLang="en-US" sz="13800" dirty="0">
                <a:ea typeface="ＭＳ Ｐゴシック" panose="020B0600070205080204" pitchFamily="34" charset="-128"/>
              </a:rPr>
              <a:t>100%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964EB-7E8D-7946-B133-FF158455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144" y="456142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3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60DA-804D-D945-94C6-BA7D5F3A8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320" y="1166662"/>
            <a:ext cx="9844056" cy="4511762"/>
          </a:xfrm>
        </p:spPr>
        <p:txBody>
          <a:bodyPr anchor="ctr"/>
          <a:lstStyle/>
          <a:p>
            <a:r>
              <a:rPr lang="en-US" altLang="en-US" sz="13800" dirty="0">
                <a:ea typeface="ＭＳ Ｐゴシック" panose="020B0600070205080204" pitchFamily="34" charset="-128"/>
              </a:rPr>
              <a:t>65%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964EB-7E8D-7946-B133-FF158455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144" y="456142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6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7E3F5A9D-45DF-BE41-868B-2CDBCAE6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Statute Enhancements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A45C7743-8B52-E54B-8257-8C43B6C14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Convicted of a felony, penalty assessments</a:t>
            </a:r>
          </a:p>
          <a:p>
            <a:pPr marL="0" indent="0">
              <a:buNone/>
            </a:pPr>
            <a:r>
              <a:rPr lang="en-US" altLang="en-US" sz="6600">
                <a:ea typeface="ＭＳ Ｐゴシック" panose="020B0600070205080204" pitchFamily="34" charset="-128"/>
              </a:rPr>
              <a:t>$75.00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20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Convicted of a misdemeanor penalty assessments</a:t>
            </a:r>
          </a:p>
          <a:p>
            <a:pPr marL="0" indent="0">
              <a:buNone/>
            </a:pPr>
            <a:r>
              <a:rPr lang="en-US" altLang="en-US" sz="6600">
                <a:ea typeface="ＭＳ Ｐゴシック" panose="020B0600070205080204" pitchFamily="34" charset="-128"/>
              </a:rPr>
              <a:t>$50.00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3DBE6-CD88-3A4B-998F-87F8817C7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536" y="523163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7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>
            <a:extLst>
              <a:ext uri="{FF2B5EF4-FFF2-40B4-BE49-F238E27FC236}">
                <a16:creationId xmlns:a16="http://schemas.microsoft.com/office/drawing/2014/main" id="{91BC88F4-5B85-9344-9BE1-71BA103C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1441"/>
            <a:ext cx="8287512" cy="6620256"/>
          </a:xfrm>
        </p:spPr>
        <p:txBody>
          <a:bodyPr anchor="ctr"/>
          <a:lstStyle/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6000" dirty="0">
                <a:ea typeface="ＭＳ Ｐゴシック" panose="020B0600070205080204" pitchFamily="34" charset="-128"/>
              </a:rPr>
              <a:t>Exception to the 2 year filing limit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8FC14-D19E-5E43-B399-E0E42F5A5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384" y="5249926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3">
            <a:extLst>
              <a:ext uri="{FF2B5EF4-FFF2-40B4-BE49-F238E27FC236}">
                <a16:creationId xmlns:a16="http://schemas.microsoft.com/office/drawing/2014/main" id="{14C26280-CD67-0643-BB80-54469A844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pPr marL="0" indent="0"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9600">
                <a:ea typeface="ＭＳ Ｐゴシック" panose="020B0600070205080204" pitchFamily="34" charset="-128"/>
              </a:rPr>
              <a:t>Priority Processing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C6AE7-31BE-384C-9562-55C7FDE7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656" y="522249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0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DF6D7EBB-564F-0D44-8A32-487E10F4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381000"/>
            <a:ext cx="10451592" cy="60960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The Crime Victims Reparation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Commission assists victims of violent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crime with expenses incurred as 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result of their victimization.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We also administer funding to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organizations to provide victim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services statewide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A22AB-58B0-C54D-A4CC-AA706A3A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520" y="544195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18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3">
            <a:extLst>
              <a:ext uri="{FF2B5EF4-FFF2-40B4-BE49-F238E27FC236}">
                <a16:creationId xmlns:a16="http://schemas.microsoft.com/office/drawing/2014/main" id="{F679FB12-8C1E-9E4A-8FB7-7D0D2BDD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pPr marL="0" indent="0"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9600">
                <a:ea typeface="ＭＳ Ｐゴシック" panose="020B0600070205080204" pitchFamily="34" charset="-128"/>
              </a:rPr>
              <a:t>Rent &amp; Relocation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C9DA0-0C1F-E446-B1E5-BF8F938AD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080" y="5112766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65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B054-1FF8-044E-9B91-38DB1739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688" y="3297214"/>
            <a:ext cx="8361229" cy="2098226"/>
          </a:xfrm>
        </p:spPr>
        <p:txBody>
          <a:bodyPr/>
          <a:lstStyle/>
          <a:p>
            <a:pPr marL="0" indent="0"/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4400" dirty="0">
                <a:ea typeface="ＭＳ Ｐゴシック" panose="020B0600070205080204" pitchFamily="34" charset="-128"/>
                <a:hlinkClick r:id="rId3"/>
              </a:rPr>
              <a:t>www.cvrc.state.nm.us</a:t>
            </a:r>
            <a:br>
              <a:rPr lang="en-US" altLang="en-US" sz="4400" dirty="0">
                <a:ea typeface="ＭＳ Ｐゴシック" panose="020B0600070205080204" pitchFamily="34" charset="-128"/>
              </a:rPr>
            </a:br>
            <a:r>
              <a:rPr lang="en-US" altLang="en-US" sz="4400" dirty="0">
                <a:ea typeface="ＭＳ Ｐゴシック" panose="020B0600070205080204" pitchFamily="34" charset="-128"/>
              </a:rPr>
              <a:t> </a:t>
            </a:r>
            <a:br>
              <a:rPr lang="en-US" altLang="en-US" sz="4400" dirty="0">
                <a:ea typeface="ＭＳ Ｐゴシック" panose="020B0600070205080204" pitchFamily="34" charset="-128"/>
              </a:rPr>
            </a:br>
            <a:r>
              <a:rPr lang="en-US" altLang="en-US" sz="4400" dirty="0">
                <a:ea typeface="ＭＳ Ｐゴシック" panose="020B0600070205080204" pitchFamily="34" charset="-128"/>
                <a:hlinkClick r:id="rId4"/>
              </a:rPr>
              <a:t>cvrc@state.nm.us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B011F-4AB0-E040-8CE2-50B1D151C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256" y="122660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08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F7883673-FAF5-7941-B0AD-778F672D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6032"/>
            <a:ext cx="9601200" cy="14859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CCVCNM.ORG</a:t>
            </a:r>
          </a:p>
        </p:txBody>
      </p:sp>
      <p:pic>
        <p:nvPicPr>
          <p:cNvPr id="55298" name="Content Placeholder 3">
            <a:extLst>
              <a:ext uri="{FF2B5EF4-FFF2-40B4-BE49-F238E27FC236}">
                <a16:creationId xmlns:a16="http://schemas.microsoft.com/office/drawing/2014/main" id="{19A565E0-46FE-8E49-A005-686FB8CAEC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2728" y="877825"/>
            <a:ext cx="9720072" cy="5440680"/>
          </a:xfrm>
        </p:spPr>
      </p:pic>
    </p:spTree>
    <p:extLst>
      <p:ext uri="{BB962C8B-B14F-4D97-AF65-F5344CB8AC3E}">
        <p14:creationId xmlns:p14="http://schemas.microsoft.com/office/powerpoint/2010/main" val="2086408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>
            <a:extLst>
              <a:ext uri="{FF2B5EF4-FFF2-40B4-BE49-F238E27FC236}">
                <a16:creationId xmlns:a16="http://schemas.microsoft.com/office/drawing/2014/main" id="{89C94ED0-2E19-BC46-8420-5908185DF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7" y="155640"/>
            <a:ext cx="10662665" cy="597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1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Content Placeholder 4">
            <a:extLst>
              <a:ext uri="{FF2B5EF4-FFF2-40B4-BE49-F238E27FC236}">
                <a16:creationId xmlns:a16="http://schemas.microsoft.com/office/drawing/2014/main" id="{177CD1CF-76ED-5A43-AF75-54BED39CE1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900" y="838200"/>
            <a:ext cx="9182100" cy="4953000"/>
          </a:xfrm>
        </p:spPr>
      </p:pic>
    </p:spTree>
    <p:extLst>
      <p:ext uri="{BB962C8B-B14F-4D97-AF65-F5344CB8AC3E}">
        <p14:creationId xmlns:p14="http://schemas.microsoft.com/office/powerpoint/2010/main" val="1225904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>
            <a:extLst>
              <a:ext uri="{FF2B5EF4-FFF2-40B4-BE49-F238E27FC236}">
                <a16:creationId xmlns:a16="http://schemas.microsoft.com/office/drawing/2014/main" id="{F37E5FD0-34C8-E945-A51E-8EDE8C6A7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31" y="502920"/>
            <a:ext cx="10757929" cy="595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653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038826F4-5E1A-DB40-83C4-BEBC5CE2C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77" y="2799008"/>
            <a:ext cx="9612971" cy="11433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dirty="0" err="1">
                <a:ea typeface="ＭＳ Ｐゴシック" panose="020B0600070205080204" pitchFamily="34" charset="-128"/>
              </a:rPr>
              <a:t>NMguest</a:t>
            </a:r>
            <a:endParaRPr lang="en-US" altLang="en-US" sz="8000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F6E99-A46B-6A4B-A62D-5ADB50FC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77" y="769366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06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Content Placeholder 6">
            <a:extLst>
              <a:ext uri="{FF2B5EF4-FFF2-40B4-BE49-F238E27FC236}">
                <a16:creationId xmlns:a16="http://schemas.microsoft.com/office/drawing/2014/main" id="{53255E0C-AB89-A349-9208-547CEDF8BF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08" y="201168"/>
            <a:ext cx="10878531" cy="5733288"/>
          </a:xfrm>
        </p:spPr>
      </p:pic>
    </p:spTree>
    <p:extLst>
      <p:ext uri="{BB962C8B-B14F-4D97-AF65-F5344CB8AC3E}">
        <p14:creationId xmlns:p14="http://schemas.microsoft.com/office/powerpoint/2010/main" val="2713243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Content Placeholder 3">
            <a:extLst>
              <a:ext uri="{FF2B5EF4-FFF2-40B4-BE49-F238E27FC236}">
                <a16:creationId xmlns:a16="http://schemas.microsoft.com/office/drawing/2014/main" id="{9FEE0373-8B60-7F42-BAD8-253749BA09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336" y="265176"/>
            <a:ext cx="11213792" cy="6089904"/>
          </a:xfrm>
        </p:spPr>
      </p:pic>
    </p:spTree>
    <p:extLst>
      <p:ext uri="{BB962C8B-B14F-4D97-AF65-F5344CB8AC3E}">
        <p14:creationId xmlns:p14="http://schemas.microsoft.com/office/powerpoint/2010/main" val="2029005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Content Placeholder 3">
            <a:extLst>
              <a:ext uri="{FF2B5EF4-FFF2-40B4-BE49-F238E27FC236}">
                <a16:creationId xmlns:a16="http://schemas.microsoft.com/office/drawing/2014/main" id="{A7F8FE6F-7437-274D-9050-F6F86EBBFB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643" y="173736"/>
            <a:ext cx="10840429" cy="5605272"/>
          </a:xfrm>
        </p:spPr>
      </p:pic>
    </p:spTree>
    <p:extLst>
      <p:ext uri="{BB962C8B-B14F-4D97-AF65-F5344CB8AC3E}">
        <p14:creationId xmlns:p14="http://schemas.microsoft.com/office/powerpoint/2010/main" val="222568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>
            <a:extLst>
              <a:ext uri="{FF2B5EF4-FFF2-40B4-BE49-F238E27FC236}">
                <a16:creationId xmlns:a16="http://schemas.microsoft.com/office/drawing/2014/main" id="{B4E59B08-D122-6546-8834-400481600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381000"/>
            <a:ext cx="8229600" cy="6096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Compensation Funding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State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Federal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Inmate Wages/Restitution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Penalty Assessment(s)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17B38-45A7-9B45-A8EE-AC1C489A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512" y="536000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21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Content Placeholder 3">
            <a:extLst>
              <a:ext uri="{FF2B5EF4-FFF2-40B4-BE49-F238E27FC236}">
                <a16:creationId xmlns:a16="http://schemas.microsoft.com/office/drawing/2014/main" id="{FC5477B2-075E-4A4F-B9F4-F30E78726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1080" y="149352"/>
            <a:ext cx="9750552" cy="5995416"/>
          </a:xfrm>
        </p:spPr>
      </p:pic>
    </p:spTree>
    <p:extLst>
      <p:ext uri="{BB962C8B-B14F-4D97-AF65-F5344CB8AC3E}">
        <p14:creationId xmlns:p14="http://schemas.microsoft.com/office/powerpoint/2010/main" val="3577494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Content Placeholder 3">
            <a:extLst>
              <a:ext uri="{FF2B5EF4-FFF2-40B4-BE49-F238E27FC236}">
                <a16:creationId xmlns:a16="http://schemas.microsoft.com/office/drawing/2014/main" id="{F9E440E9-FF0B-3746-950E-93505CCB1D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784" y="161544"/>
            <a:ext cx="9896856" cy="5891784"/>
          </a:xfrm>
        </p:spPr>
      </p:pic>
    </p:spTree>
    <p:extLst>
      <p:ext uri="{BB962C8B-B14F-4D97-AF65-F5344CB8AC3E}">
        <p14:creationId xmlns:p14="http://schemas.microsoft.com/office/powerpoint/2010/main" val="2461306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Content Placeholder 3">
            <a:extLst>
              <a:ext uri="{FF2B5EF4-FFF2-40B4-BE49-F238E27FC236}">
                <a16:creationId xmlns:a16="http://schemas.microsoft.com/office/drawing/2014/main" id="{1C36AE06-F613-6546-8F10-79201AE0C0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916" y="320040"/>
            <a:ext cx="10036747" cy="6053328"/>
          </a:xfrm>
        </p:spPr>
      </p:pic>
    </p:spTree>
    <p:extLst>
      <p:ext uri="{BB962C8B-B14F-4D97-AF65-F5344CB8AC3E}">
        <p14:creationId xmlns:p14="http://schemas.microsoft.com/office/powerpoint/2010/main" val="189615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Content Placeholder 4">
            <a:extLst>
              <a:ext uri="{FF2B5EF4-FFF2-40B4-BE49-F238E27FC236}">
                <a16:creationId xmlns:a16="http://schemas.microsoft.com/office/drawing/2014/main" id="{21CE8B08-2456-2340-B90D-8EBF247A25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1364" y="9525"/>
            <a:ext cx="5629275" cy="6858000"/>
          </a:xfrm>
        </p:spPr>
      </p:pic>
    </p:spTree>
    <p:extLst>
      <p:ext uri="{BB962C8B-B14F-4D97-AF65-F5344CB8AC3E}">
        <p14:creationId xmlns:p14="http://schemas.microsoft.com/office/powerpoint/2010/main" val="169258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Content Placeholder 3">
            <a:extLst>
              <a:ext uri="{FF2B5EF4-FFF2-40B4-BE49-F238E27FC236}">
                <a16:creationId xmlns:a16="http://schemas.microsoft.com/office/drawing/2014/main" id="{D82863E6-13A5-534C-890A-9063A54704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7764" y="38100"/>
            <a:ext cx="2276475" cy="6819900"/>
          </a:xfrm>
        </p:spPr>
      </p:pic>
    </p:spTree>
    <p:extLst>
      <p:ext uri="{BB962C8B-B14F-4D97-AF65-F5344CB8AC3E}">
        <p14:creationId xmlns:p14="http://schemas.microsoft.com/office/powerpoint/2010/main" val="2171964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Content Placeholder 3">
            <a:extLst>
              <a:ext uri="{FF2B5EF4-FFF2-40B4-BE49-F238E27FC236}">
                <a16:creationId xmlns:a16="http://schemas.microsoft.com/office/drawing/2014/main" id="{2270AC1E-096D-6840-883F-8B586686104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604" y="1011936"/>
            <a:ext cx="10223500" cy="3021013"/>
          </a:xfrm>
        </p:spPr>
      </p:pic>
    </p:spTree>
    <p:extLst>
      <p:ext uri="{BB962C8B-B14F-4D97-AF65-F5344CB8AC3E}">
        <p14:creationId xmlns:p14="http://schemas.microsoft.com/office/powerpoint/2010/main" val="1489324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038826F4-5E1A-DB40-83C4-BEBC5CE2C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77" y="2799008"/>
            <a:ext cx="9612971" cy="11433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dirty="0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F6E99-A46B-6A4B-A62D-5ADB50FC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77" y="769366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4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2">
            <a:extLst>
              <a:ext uri="{FF2B5EF4-FFF2-40B4-BE49-F238E27FC236}">
                <a16:creationId xmlns:a16="http://schemas.microsoft.com/office/drawing/2014/main" id="{C1E84C71-EC23-9044-A562-B95E38988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356" y="4044697"/>
            <a:ext cx="976642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pic>
        <p:nvPicPr>
          <p:cNvPr id="69634" name="Picture 3">
            <a:extLst>
              <a:ext uri="{FF2B5EF4-FFF2-40B4-BE49-F238E27FC236}">
                <a16:creationId xmlns:a16="http://schemas.microsoft.com/office/drawing/2014/main" id="{5B4F11DD-6FB2-5F4C-94AD-1C72B4B4D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83" y="1341120"/>
            <a:ext cx="5226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0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>
            <a:extLst>
              <a:ext uri="{FF2B5EF4-FFF2-40B4-BE49-F238E27FC236}">
                <a16:creationId xmlns:a16="http://schemas.microsoft.com/office/drawing/2014/main" id="{EBE1D0BF-6718-9548-A71E-5493A6C3B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12" y="188976"/>
            <a:ext cx="8229600" cy="6096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Compensation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Victim of Violent Crime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New Mexico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200" dirty="0">
                <a:ea typeface="ＭＳ Ｐゴシック" panose="020B0600070205080204" pitchFamily="34" charset="-128"/>
              </a:rPr>
              <a:t>Law Enforcement  (30 days) (180)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2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9AE94-0C10-3543-93D7-0E1EF2D82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560" y="536000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7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70B8-A815-ED45-8A92-6ABEAB6AF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76" y="1106424"/>
            <a:ext cx="9784080" cy="4553712"/>
          </a:xfrm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Determining Eligibility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2A916-177A-F347-864C-142857ED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136" y="440867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1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70B8-A815-ED45-8A92-6ABEAB6AF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76" y="1106424"/>
            <a:ext cx="9784080" cy="4553712"/>
          </a:xfrm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Reimbursement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2A916-177A-F347-864C-142857ED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136" y="440867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4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70B8-A815-ED45-8A92-6ABEAB6AF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76" y="1106424"/>
            <a:ext cx="9784080" cy="4553712"/>
          </a:xfrm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Crimes Enumerated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2A916-177A-F347-864C-142857ED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136" y="4408678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>
            <a:extLst>
              <a:ext uri="{FF2B5EF4-FFF2-40B4-BE49-F238E27FC236}">
                <a16:creationId xmlns:a16="http://schemas.microsoft.com/office/drawing/2014/main" id="{35FF263C-0711-3B4C-B958-C5A208C13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186"/>
            <a:ext cx="9211056" cy="644077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Abuse or Abandonment of a child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Aggravated indecent exposure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Arson resulting in bodily injury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Aggravated assault; Aggravated battery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Assault against a household member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Battery against a household member</a:t>
            </a:r>
          </a:p>
          <a:p>
            <a:pPr marL="0" indent="0">
              <a:buNone/>
              <a:defRPr/>
            </a:pPr>
            <a:endParaRPr lang="en-US" sz="800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Criminal sexual penetration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Criminal sexual contact of a minor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Dangerous use of explosives resulting in bodily injury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75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9BCA0-AE33-8844-B583-FE74A1A7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224" y="530479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>
            <a:extLst>
              <a:ext uri="{FF2B5EF4-FFF2-40B4-BE49-F238E27FC236}">
                <a16:creationId xmlns:a16="http://schemas.microsoft.com/office/drawing/2014/main" id="{37BFEE28-C486-2E44-98B6-5C1B78EC2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951" y="332232"/>
            <a:ext cx="9180576" cy="630631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Failure to Give Information &amp; Render Aid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Homicide/Great Bodily Injury by vehicle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Human trafficking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Involuntary manslaughter</a:t>
            </a:r>
            <a:endParaRPr lang="en-US" sz="800" dirty="0"/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Kidnapping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Negligent use of a deadly weapon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Murder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Stalking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dirty="0"/>
              <a:t>Voluntary manslaughter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75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A3000-7778-EB46-97C4-0CCF81DF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960" y="542366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7017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{4E908223-32AF-5543-A4AE-1E007EEE7870}tf10001072</Template>
  <TotalTime>156</TotalTime>
  <Words>417</Words>
  <Application>Microsoft Macintosh PowerPoint</Application>
  <PresentationFormat>Widescreen</PresentationFormat>
  <Paragraphs>189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Calibri</vt:lpstr>
      <vt:lpstr>Franklin Gothic Book</vt:lpstr>
      <vt:lpstr>Times</vt:lpstr>
      <vt:lpstr>Crop</vt:lpstr>
      <vt:lpstr>New Mexico  Crime Victims Reparation Commission</vt:lpstr>
      <vt:lpstr>PowerPoint Presentation</vt:lpstr>
      <vt:lpstr>PowerPoint Presentation</vt:lpstr>
      <vt:lpstr>PowerPoint Presentation</vt:lpstr>
      <vt:lpstr>Determining Eligibility </vt:lpstr>
      <vt:lpstr>Reimbursement </vt:lpstr>
      <vt:lpstr>Crimes Enumerated  </vt:lpstr>
      <vt:lpstr>PowerPoint Presentation</vt:lpstr>
      <vt:lpstr>PowerPoint Presentation</vt:lpstr>
      <vt:lpstr>$20,000.00 </vt:lpstr>
      <vt:lpstr>$30,000.00 </vt:lpstr>
      <vt:lpstr>Eligible Expenses</vt:lpstr>
      <vt:lpstr>PowerPoint Presentation</vt:lpstr>
      <vt:lpstr>Donations</vt:lpstr>
      <vt:lpstr>100% </vt:lpstr>
      <vt:lpstr>65% </vt:lpstr>
      <vt:lpstr>Statute Enhancements</vt:lpstr>
      <vt:lpstr>PowerPoint Presentation</vt:lpstr>
      <vt:lpstr>PowerPoint Presentation</vt:lpstr>
      <vt:lpstr>PowerPoint Presentation</vt:lpstr>
      <vt:lpstr> www.cvrc.state.nm.us   cvrc@state.nm.us </vt:lpstr>
      <vt:lpstr>CCVCNM.ORG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Participant Name Agency</dc:title>
  <dc:creator>Avery, Nicole, CVRC</dc:creator>
  <cp:lastModifiedBy>Microsoft Office User</cp:lastModifiedBy>
  <cp:revision>21</cp:revision>
  <dcterms:created xsi:type="dcterms:W3CDTF">2018-07-20T18:05:27Z</dcterms:created>
  <dcterms:modified xsi:type="dcterms:W3CDTF">2018-09-12T15:28:56Z</dcterms:modified>
</cp:coreProperties>
</file>