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9" r:id="rId1"/>
  </p:sldMasterIdLst>
  <p:notesMasterIdLst>
    <p:notesMasterId r:id="rId14"/>
  </p:notesMasterIdLst>
  <p:sldIdLst>
    <p:sldId id="256" r:id="rId2"/>
    <p:sldId id="548" r:id="rId3"/>
    <p:sldId id="550" r:id="rId4"/>
    <p:sldId id="556" r:id="rId5"/>
    <p:sldId id="554" r:id="rId6"/>
    <p:sldId id="549" r:id="rId7"/>
    <p:sldId id="555" r:id="rId8"/>
    <p:sldId id="551" r:id="rId9"/>
    <p:sldId id="553" r:id="rId10"/>
    <p:sldId id="557" r:id="rId11"/>
    <p:sldId id="544" r:id="rId12"/>
    <p:sldId id="5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B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74"/>
  </p:normalViewPr>
  <p:slideViewPr>
    <p:cSldViewPr snapToGrid="0" snapToObjects="1">
      <p:cViewPr varScale="1">
        <p:scale>
          <a:sx n="89" d="100"/>
          <a:sy n="89" d="100"/>
        </p:scale>
        <p:origin x="192" y="2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8AE25-643C-E842-B9B3-1443F212B29F}" type="datetimeFigureOut">
              <a:rPr lang="en-US" smtClean="0"/>
              <a:t>9/18/18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F7B49-E71F-1440-98F8-7A11E3543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57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6B9E6CA1-8275-244F-8F26-AEA82860A9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6D133C64-E602-DE40-ABFE-44CC29CC9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2657278A-A06F-B945-B096-CF6DA1F4E2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AF5C3222-AFAF-D841-A7A0-D4DFC5599C69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32951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7F1E7BB5-6863-DB4D-918D-2014A3DD4F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id="{7DEC0E66-592E-524B-A88E-3AF92FBC8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1385FFB8-9B0D-A245-9E35-548D479212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6F939700-B14D-4E47-9D42-E248336C1125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5261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6686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2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4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6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073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5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53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5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A54C80-263E-416B-A8E0-580EDEADCBDC}" type="datetimeFigureOut">
              <a:rPr lang="en-US" smtClean="0"/>
              <a:t>9/18/18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008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836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542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vrc.state.nm.u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cvrc@state.nm.us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CE464-D44A-344B-8EC9-3A8A232C7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115" y="2293494"/>
            <a:ext cx="8361229" cy="2539584"/>
          </a:xfrm>
        </p:spPr>
        <p:txBody>
          <a:bodyPr/>
          <a:lstStyle/>
          <a:p>
            <a:r>
              <a:rPr lang="en-US" sz="6000" dirty="0">
                <a:solidFill>
                  <a:srgbClr val="00B0F0"/>
                </a:solidFill>
              </a:rPr>
              <a:t>2018 New Mexico Academy for Victim Assistance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740E9B-9672-324B-A2E8-19C680900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4892" y="5045042"/>
            <a:ext cx="6831673" cy="455526"/>
          </a:xfrm>
        </p:spPr>
        <p:txBody>
          <a:bodyPr>
            <a:normAutofit/>
          </a:bodyPr>
          <a:lstStyle/>
          <a:p>
            <a:r>
              <a:rPr lang="en-US"/>
              <a:t>September 10-12, 2018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52F789-6BB1-5E4A-A845-D8DE67F87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281430"/>
            <a:ext cx="2553134" cy="111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527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CCA173B7-64BA-D443-AD98-FDB71C9CF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54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Emergency Funds Online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898CF-3035-4549-8D0C-2B0CD497C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3600" dirty="0"/>
              <a:t>On </a:t>
            </a:r>
            <a:r>
              <a:rPr lang="en-US" sz="4000" dirty="0"/>
              <a:t>CVRC website:</a:t>
            </a:r>
          </a:p>
          <a:p>
            <a:pPr>
              <a:defRPr/>
            </a:pPr>
            <a:r>
              <a:rPr lang="en-US" sz="4000" dirty="0"/>
              <a:t>List of administering agencies</a:t>
            </a:r>
          </a:p>
          <a:p>
            <a:pPr>
              <a:defRPr/>
            </a:pPr>
            <a:r>
              <a:rPr lang="en-US" sz="4000" dirty="0"/>
              <a:t>Emergency funds guidelines</a:t>
            </a:r>
          </a:p>
          <a:p>
            <a:pPr>
              <a:defRPr/>
            </a:pPr>
            <a:r>
              <a:rPr lang="en-US" sz="4000" dirty="0"/>
              <a:t>Emergency funds check request fillable form</a:t>
            </a:r>
          </a:p>
          <a:p>
            <a:pPr>
              <a:defRPr/>
            </a:pPr>
            <a:r>
              <a:rPr lang="en-US" sz="4000" dirty="0"/>
              <a:t>This presentation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12FBE9-CE30-2140-9772-1CB1954A1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320" y="5176774"/>
            <a:ext cx="2553134" cy="111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306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EC4AF-5818-AB42-8166-0E6A22518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0264" y="1143000"/>
            <a:ext cx="8361229" cy="4910808"/>
          </a:xfrm>
        </p:spPr>
        <p:txBody>
          <a:bodyPr/>
          <a:lstStyle/>
          <a:p>
            <a:r>
              <a:rPr lang="en-US" altLang="en-US" sz="5400" dirty="0">
                <a:ea typeface="ＭＳ Ｐゴシック" panose="020B0600070205080204" pitchFamily="34" charset="-128"/>
                <a:hlinkClick r:id="rId3"/>
              </a:rPr>
              <a:t>www.cvrc.state.nm.us</a:t>
            </a:r>
            <a:br>
              <a:rPr lang="en-US" altLang="en-US" sz="5400" dirty="0">
                <a:ea typeface="ＭＳ Ｐゴシック" panose="020B0600070205080204" pitchFamily="34" charset="-128"/>
              </a:rPr>
            </a:br>
            <a:r>
              <a:rPr lang="en-US" altLang="en-US" sz="5400" dirty="0">
                <a:ea typeface="ＭＳ Ｐゴシック" panose="020B0600070205080204" pitchFamily="34" charset="-128"/>
                <a:hlinkClick r:id="rId4"/>
              </a:rPr>
              <a:t>cvrc@state.nm.us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462A4FE-2005-A54D-9CFD-8126DDEA85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3712" y="4463542"/>
            <a:ext cx="2553134" cy="111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372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2">
            <a:extLst>
              <a:ext uri="{FF2B5EF4-FFF2-40B4-BE49-F238E27FC236}">
                <a16:creationId xmlns:a16="http://schemas.microsoft.com/office/drawing/2014/main" id="{BB984234-442B-8B4D-80DD-CF2AB069E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7864" y="3313177"/>
            <a:ext cx="963777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8800" dirty="0">
                <a:latin typeface="+mj-lt"/>
              </a:rPr>
              <a:t>Thank you</a:t>
            </a:r>
          </a:p>
        </p:txBody>
      </p:sp>
      <p:pic>
        <p:nvPicPr>
          <p:cNvPr id="29698" name="Picture 3">
            <a:extLst>
              <a:ext uri="{FF2B5EF4-FFF2-40B4-BE49-F238E27FC236}">
                <a16:creationId xmlns:a16="http://schemas.microsoft.com/office/drawing/2014/main" id="{2F629DAE-EBE2-8344-A183-F8DA34ED7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220" y="1228726"/>
            <a:ext cx="3247644" cy="1706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20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37A2412F-57B7-6447-818C-FAC0009A5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304800"/>
            <a:ext cx="10435442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VOCA Victim Assistance Emergency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7471F-B90A-624E-A1B3-0EE2FACDD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64721"/>
            <a:ext cx="10138558" cy="487482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WHAT:  Up to $1500</a:t>
            </a:r>
          </a:p>
          <a:p>
            <a:pPr>
              <a:defRPr/>
            </a:pPr>
            <a:r>
              <a:rPr lang="en-US" sz="3600" dirty="0"/>
              <a:t>WHEN:  Mon-Fri, 8 a.m. – 5 p.m.</a:t>
            </a:r>
            <a:endParaRPr lang="en-US" sz="1800" dirty="0"/>
          </a:p>
          <a:p>
            <a:pPr>
              <a:defRPr/>
            </a:pPr>
            <a:r>
              <a:rPr lang="en-US" sz="3600" dirty="0"/>
              <a:t>WHO:  Must be advocate initiated, </a:t>
            </a:r>
            <a:r>
              <a:rPr lang="en-US" sz="3600" u="sng" dirty="0"/>
              <a:t>NOT</a:t>
            </a:r>
            <a:r>
              <a:rPr lang="en-US" sz="3600" dirty="0"/>
              <a:t> victim</a:t>
            </a:r>
            <a:endParaRPr lang="en-US" sz="1800" dirty="0"/>
          </a:p>
          <a:p>
            <a:pPr>
              <a:defRPr/>
            </a:pPr>
            <a:r>
              <a:rPr lang="en-US" sz="3600" dirty="0"/>
              <a:t>HOW:  Advocate may call regional ER admin agency to discuss to see if potentially eligible</a:t>
            </a:r>
            <a:endParaRPr lang="en-US" sz="1100" dirty="0"/>
          </a:p>
          <a:p>
            <a:pPr>
              <a:defRPr/>
            </a:pPr>
            <a:r>
              <a:rPr lang="en-US" sz="3600" dirty="0"/>
              <a:t>99.9% of ER funding is paid to a vendor, NOT directly to victim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3F8A4E-8A81-EF46-8ECC-33B1672D2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7176" y="5022546"/>
            <a:ext cx="2553134" cy="111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78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7B72204A-E5F7-E745-BE38-AC56CF24E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600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952C5-E921-424F-8790-0E9E1FCF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2800" dirty="0"/>
              <a:t>Immediate health &amp; safety issues - direct result of a violent crime</a:t>
            </a:r>
          </a:p>
          <a:p>
            <a:pPr marL="0" indent="0">
              <a:buNone/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Must attempt contact with 1 viable resource   </a:t>
            </a:r>
          </a:p>
          <a:p>
            <a:pPr marL="0" indent="0">
              <a:buNone/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Must complete ER Check Request Forms and email/fax to ER Administering Agency </a:t>
            </a:r>
            <a:endParaRPr lang="en-US" sz="1000" dirty="0"/>
          </a:p>
          <a:p>
            <a:pPr marL="0" indent="0">
              <a:buNone/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May take up to 24 hours to get funding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71E29C-EC22-7846-94E7-CDA6DE908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666" y="5112766"/>
            <a:ext cx="2553134" cy="111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6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2D3CC7F2-9168-7844-84EB-494395FB5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30936"/>
            <a:ext cx="9601200" cy="1485900"/>
          </a:xfrm>
        </p:spPr>
        <p:txBody>
          <a:bodyPr>
            <a:normAutofit/>
          </a:bodyPr>
          <a:lstStyle/>
          <a:p>
            <a:r>
              <a:rPr lang="en-US" altLang="en-US" sz="6000" dirty="0">
                <a:solidFill>
                  <a:srgbClr val="00B0F0"/>
                </a:solidFill>
                <a:ea typeface="ＭＳ Ｐゴシック" panose="020B0600070205080204" pitchFamily="34" charset="-128"/>
              </a:rPr>
              <a:t>Administering Agencies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3578F735-A735-494F-993E-18A34CFC1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Community Against Violence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Sexual Assault Services of NW NM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La Casa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El Refugio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Roberta’s Place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Assurance Home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CVRC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67A912-DD00-CE4E-BD8D-6415676CB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666" y="5012182"/>
            <a:ext cx="2553134" cy="111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01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BE1016-310C-FA4D-99CC-E8FA33E7F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5776" y="5195062"/>
            <a:ext cx="2553134" cy="11169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14A2B3-DC3C-8243-B441-A687FF395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323" y="0"/>
            <a:ext cx="50615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15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1188CBA4-B200-DF41-9CF6-20A2E86AC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54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Allowable ER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4F24A-A842-2140-84A2-5CA978205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600201"/>
            <a:ext cx="8610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200" dirty="0"/>
              <a:t>Relocation/rent - immediate safety issue</a:t>
            </a:r>
          </a:p>
          <a:p>
            <a:pPr>
              <a:defRPr/>
            </a:pPr>
            <a:r>
              <a:rPr lang="en-US" sz="3200" dirty="0"/>
              <a:t>1 month rent/utilities – no arrears!</a:t>
            </a:r>
          </a:p>
          <a:p>
            <a:pPr>
              <a:defRPr/>
            </a:pPr>
            <a:r>
              <a:rPr lang="en-US" sz="3200" dirty="0"/>
              <a:t>Exterior window/door/lock repair/replacement </a:t>
            </a:r>
          </a:p>
          <a:p>
            <a:pPr>
              <a:defRPr/>
            </a:pPr>
            <a:r>
              <a:rPr lang="en-US" sz="3200" dirty="0"/>
              <a:t>ER counseling/some medical/some prescriptions</a:t>
            </a:r>
          </a:p>
          <a:p>
            <a:pPr>
              <a:defRPr/>
            </a:pPr>
            <a:r>
              <a:rPr lang="en-US" sz="3200" dirty="0"/>
              <a:t>Eyeglasses/contacts/hearing aids (up to $700)</a:t>
            </a:r>
          </a:p>
          <a:p>
            <a:pPr>
              <a:defRPr/>
            </a:pPr>
            <a:r>
              <a:rPr lang="en-US" sz="3200" dirty="0"/>
              <a:t>Mileage/per diem (transportation)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3F9AD6-A959-7F48-B91B-CC164427C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624" y="5323078"/>
            <a:ext cx="2553134" cy="111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275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19B3FEF0-FF07-4347-B978-14F439C2F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60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Allowable ER Costs (cont’d)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4BE473FC-5127-6D4F-B781-7BAC0C5C4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Crime scene clean up</a:t>
            </a: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Emergency civil legal</a:t>
            </a: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Emergency food and clothing</a:t>
            </a: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Emergency shelter/temporary housing/hotel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99E857-6903-CE43-82DE-E45051934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5776" y="5195062"/>
            <a:ext cx="2553134" cy="111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67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D71780D1-786D-EE47-BEB0-6206650E7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5064" y="304800"/>
            <a:ext cx="9564624" cy="1143000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Not Allowable Under ER Funding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34B64929-2D91-1C4A-BA6F-3BD4AE7B5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5648" y="975361"/>
            <a:ext cx="8229600" cy="4602163"/>
          </a:xfrm>
        </p:spPr>
        <p:txBody>
          <a:bodyPr>
            <a:normAutofit lnSpcReduction="10000"/>
          </a:bodyPr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Funeral/burial expenses</a:t>
            </a:r>
            <a:endParaRPr lang="en-US" altLang="en-US" sz="1600" dirty="0">
              <a:ea typeface="ＭＳ Ｐゴシック" panose="020B0600070205080204" pitchFamily="34" charset="-128"/>
            </a:endParaRP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Prosecution/investigation activities</a:t>
            </a:r>
            <a:endParaRPr lang="en-US" altLang="en-US" sz="1600" dirty="0">
              <a:ea typeface="ＭＳ Ｐゴシック" panose="020B0600070205080204" pitchFamily="34" charset="-128"/>
            </a:endParaRP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Crime victim compensation expenses unless otherwise stated</a:t>
            </a:r>
            <a:endParaRPr lang="en-US" altLang="en-US" sz="1600" dirty="0">
              <a:ea typeface="ＭＳ Ｐゴシック" panose="020B0600070205080204" pitchFamily="34" charset="-128"/>
            </a:endParaRP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Medical care unless otherwise stated</a:t>
            </a: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Long term housing</a:t>
            </a: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Expenses related to recovering lost property</a:t>
            </a: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Non-emergency or need not related to crime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E6746C-656B-B746-8E85-8461FCF5C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6944" y="5387086"/>
            <a:ext cx="2553134" cy="111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17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AE23F-0FFE-8D47-9E15-3B0284445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25" y="1301360"/>
            <a:ext cx="10180343" cy="4404496"/>
          </a:xfrm>
        </p:spPr>
        <p:txBody>
          <a:bodyPr>
            <a:normAutofit/>
          </a:bodyPr>
          <a:lstStyle/>
          <a:p>
            <a:r>
              <a:rPr lang="en-US" altLang="en-US" sz="13800" dirty="0">
                <a:solidFill>
                  <a:srgbClr val="FFC000"/>
                </a:solidFill>
                <a:ea typeface="ＭＳ Ｐゴシック" panose="020B0600070205080204" pitchFamily="34" charset="-128"/>
              </a:rPr>
              <a:t>Questions?</a:t>
            </a:r>
            <a:endParaRPr lang="en-US" sz="13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151B3E-A439-1048-9BF4-978D14548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2832" y="979678"/>
            <a:ext cx="2553134" cy="111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5596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{4E908223-32AF-5543-A4AE-1E007EEE7870}tf10001072</Template>
  <TotalTime>52</TotalTime>
  <Words>298</Words>
  <Application>Microsoft Macintosh PowerPoint</Application>
  <PresentationFormat>Widescreen</PresentationFormat>
  <Paragraphs>55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Calibri</vt:lpstr>
      <vt:lpstr>Franklin Gothic Book</vt:lpstr>
      <vt:lpstr>Times</vt:lpstr>
      <vt:lpstr>Crop</vt:lpstr>
      <vt:lpstr>2018 New Mexico Academy for Victim Assistance</vt:lpstr>
      <vt:lpstr>VOCA Victim Assistance Emergency Funding</vt:lpstr>
      <vt:lpstr>Criteria</vt:lpstr>
      <vt:lpstr>Administering Agencies</vt:lpstr>
      <vt:lpstr>PowerPoint Presentation</vt:lpstr>
      <vt:lpstr>Allowable ER Costs</vt:lpstr>
      <vt:lpstr>Allowable ER Costs (cont’d)</vt:lpstr>
      <vt:lpstr>Not Allowable Under ER Funding</vt:lpstr>
      <vt:lpstr>Questions?</vt:lpstr>
      <vt:lpstr>Emergency Funds Online Resources </vt:lpstr>
      <vt:lpstr>www.cvrc.state.nm.us cvrc@state.nm.us  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 Name Agency</dc:title>
  <dc:creator>Avery, Nicole, CVRC</dc:creator>
  <cp:lastModifiedBy>Valdez, Moises, CVRC</cp:lastModifiedBy>
  <cp:revision>12</cp:revision>
  <dcterms:created xsi:type="dcterms:W3CDTF">2018-07-20T18:05:27Z</dcterms:created>
  <dcterms:modified xsi:type="dcterms:W3CDTF">2018-09-18T17:37:32Z</dcterms:modified>
</cp:coreProperties>
</file>